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8" r:id="rId4"/>
    <p:sldId id="281" r:id="rId5"/>
    <p:sldId id="269" r:id="rId6"/>
    <p:sldId id="260" r:id="rId7"/>
    <p:sldId id="271" r:id="rId8"/>
    <p:sldId id="272" r:id="rId9"/>
    <p:sldId id="270" r:id="rId10"/>
    <p:sldId id="273" r:id="rId11"/>
    <p:sldId id="275" r:id="rId12"/>
    <p:sldId id="279" r:id="rId13"/>
    <p:sldId id="274" r:id="rId14"/>
    <p:sldId id="27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963"/>
    <a:srgbClr val="487A7B"/>
    <a:srgbClr val="F87849"/>
    <a:srgbClr val="F1BF41"/>
    <a:srgbClr val="1C98C9"/>
    <a:srgbClr val="00A1AA"/>
    <a:srgbClr val="503C46"/>
    <a:srgbClr val="B52D33"/>
    <a:srgbClr val="FF5C3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44" autoAdjust="0"/>
    <p:restoredTop sz="94660"/>
  </p:normalViewPr>
  <p:slideViewPr>
    <p:cSldViewPr snapToGrid="0">
      <p:cViewPr varScale="1">
        <p:scale>
          <a:sx n="43" d="100"/>
          <a:sy n="43" d="100"/>
        </p:scale>
        <p:origin x="60" y="1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AC5DC5-BE1B-864A-8CF2-E640D91D07D2}" type="datetimeFigureOut">
              <a:rPr lang="en-US" smtClean="0"/>
              <a:t>4/20/2022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06ABD-7777-3546-BD9F-3C068303BA94}" type="slidenum">
              <a:rPr lang="en-US" smtClean="0"/>
              <a:t>‹#›</a:t>
            </a:fld>
            <a:endParaRPr lang="en-US" dirty="0"/>
          </a:p>
        </p:txBody>
      </p:sp>
    </p:spTree>
    <p:extLst>
      <p:ext uri="{BB962C8B-B14F-4D97-AF65-F5344CB8AC3E}">
        <p14:creationId xmlns:p14="http://schemas.microsoft.com/office/powerpoint/2010/main" val="4115212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B1C5A-4477-4162-9D72-B6EBCB21E5A6}"/>
              </a:ext>
            </a:extLst>
          </p:cNvPr>
          <p:cNvSpPr>
            <a:spLocks noGrp="1"/>
          </p:cNvSpPr>
          <p:nvPr>
            <p:ph type="ctrTitle" hasCustomPrompt="1"/>
          </p:nvPr>
        </p:nvSpPr>
        <p:spPr>
          <a:xfrm>
            <a:off x="1524000" y="1122363"/>
            <a:ext cx="9144000" cy="2387600"/>
          </a:xfrm>
        </p:spPr>
        <p:txBody>
          <a:bodyPr anchor="b"/>
          <a:lstStyle>
            <a:lvl1pPr algn="ctr">
              <a:defRPr sz="6000">
                <a:solidFill>
                  <a:srgbClr val="B21963"/>
                </a:solidFill>
              </a:defRPr>
            </a:lvl1pPr>
          </a:lstStyle>
          <a:p>
            <a:r>
              <a:rPr lang="en-US" dirty="0"/>
              <a:t>COST SHARE CAMPAIGN PLAN PROPOSAL</a:t>
            </a:r>
            <a:endParaRPr lang="en-CA" dirty="0"/>
          </a:p>
        </p:txBody>
      </p:sp>
      <p:sp>
        <p:nvSpPr>
          <p:cNvPr id="3" name="Subtitle 2">
            <a:extLst>
              <a:ext uri="{FF2B5EF4-FFF2-40B4-BE49-F238E27FC236}">
                <a16:creationId xmlns:a16="http://schemas.microsoft.com/office/drawing/2014/main" id="{6C4BD176-A5AD-4BF2-BD6B-E5BCEE6DFE0A}"/>
              </a:ext>
            </a:extLst>
          </p:cNvPr>
          <p:cNvSpPr>
            <a:spLocks noGrp="1"/>
          </p:cNvSpPr>
          <p:nvPr>
            <p:ph type="subTitle" idx="1" hasCustomPrompt="1"/>
          </p:nvPr>
        </p:nvSpPr>
        <p:spPr>
          <a:xfrm>
            <a:off x="1524000" y="3602038"/>
            <a:ext cx="9144000" cy="1655762"/>
          </a:xfrm>
        </p:spPr>
        <p:txBody>
          <a:bodyPr/>
          <a:lstStyle>
            <a:lvl1pPr marL="0" indent="0" algn="ctr">
              <a:buNone/>
              <a:defRPr sz="2400">
                <a:solidFill>
                  <a:srgbClr val="00A1AA"/>
                </a:solidFill>
                <a:latin typeface="Franklin Gothic Heavy" panose="020B09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Thompson-Okanagan Municipal Sector Bargaining Council</a:t>
            </a:r>
            <a:endParaRPr lang="en-CA" dirty="0"/>
          </a:p>
          <a:p>
            <a:r>
              <a:rPr lang="en-CA" dirty="0"/>
              <a:t>January to September 2019</a:t>
            </a:r>
            <a:endParaRPr lang="en-US" dirty="0"/>
          </a:p>
        </p:txBody>
      </p:sp>
      <p:grpSp>
        <p:nvGrpSpPr>
          <p:cNvPr id="14" name="Group 13">
            <a:extLst>
              <a:ext uri="{FF2B5EF4-FFF2-40B4-BE49-F238E27FC236}">
                <a16:creationId xmlns:a16="http://schemas.microsoft.com/office/drawing/2014/main" id="{FBDBBBE0-7BB2-4957-A585-4D9DD978033D}"/>
              </a:ext>
            </a:extLst>
          </p:cNvPr>
          <p:cNvGrpSpPr/>
          <p:nvPr userDrawn="1"/>
        </p:nvGrpSpPr>
        <p:grpSpPr>
          <a:xfrm rot="16200000">
            <a:off x="3259304" y="-3302874"/>
            <a:ext cx="266205" cy="6800718"/>
            <a:chOff x="619232" y="1825625"/>
            <a:chExt cx="128338" cy="4276741"/>
          </a:xfrm>
        </p:grpSpPr>
        <p:sp>
          <p:nvSpPr>
            <p:cNvPr id="7" name="Rectangle 6">
              <a:extLst>
                <a:ext uri="{FF2B5EF4-FFF2-40B4-BE49-F238E27FC236}">
                  <a16:creationId xmlns:a16="http://schemas.microsoft.com/office/drawing/2014/main" id="{F4EE56D8-7128-4019-A2BD-239390C7081C}"/>
                </a:ext>
              </a:extLst>
            </p:cNvPr>
            <p:cNvSpPr/>
            <p:nvPr userDrawn="1"/>
          </p:nvSpPr>
          <p:spPr>
            <a:xfrm flipV="1">
              <a:off x="619232" y="1825625"/>
              <a:ext cx="128338" cy="623952"/>
            </a:xfrm>
            <a:prstGeom prst="rect">
              <a:avLst/>
            </a:prstGeom>
            <a:solidFill>
              <a:srgbClr val="B2196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8" name="Rectangle 7">
              <a:extLst>
                <a:ext uri="{FF2B5EF4-FFF2-40B4-BE49-F238E27FC236}">
                  <a16:creationId xmlns:a16="http://schemas.microsoft.com/office/drawing/2014/main" id="{D8708E66-7C4C-46F6-AE78-57A01E7C0DBC}"/>
                </a:ext>
              </a:extLst>
            </p:cNvPr>
            <p:cNvSpPr/>
            <p:nvPr userDrawn="1"/>
          </p:nvSpPr>
          <p:spPr>
            <a:xfrm flipV="1">
              <a:off x="621547" y="3055345"/>
              <a:ext cx="123710" cy="623950"/>
            </a:xfrm>
            <a:prstGeom prst="rect">
              <a:avLst/>
            </a:prstGeom>
            <a:solidFill>
              <a:srgbClr val="00A1AA"/>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9" name="Rectangle 8">
              <a:extLst>
                <a:ext uri="{FF2B5EF4-FFF2-40B4-BE49-F238E27FC236}">
                  <a16:creationId xmlns:a16="http://schemas.microsoft.com/office/drawing/2014/main" id="{2D59B813-5758-4D8C-89DF-EB29932D86C8}"/>
                </a:ext>
              </a:extLst>
            </p:cNvPr>
            <p:cNvSpPr/>
            <p:nvPr userDrawn="1"/>
          </p:nvSpPr>
          <p:spPr>
            <a:xfrm flipV="1">
              <a:off x="621547" y="2449571"/>
              <a:ext cx="123710" cy="605774"/>
            </a:xfrm>
            <a:prstGeom prst="rect">
              <a:avLst/>
            </a:prstGeom>
            <a:solidFill>
              <a:srgbClr val="503C46"/>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0" name="Rectangle 9">
              <a:extLst>
                <a:ext uri="{FF2B5EF4-FFF2-40B4-BE49-F238E27FC236}">
                  <a16:creationId xmlns:a16="http://schemas.microsoft.com/office/drawing/2014/main" id="{DCC357B2-3FD8-4D71-86CC-3966B6328B4B}"/>
                </a:ext>
              </a:extLst>
            </p:cNvPr>
            <p:cNvSpPr/>
            <p:nvPr userDrawn="1"/>
          </p:nvSpPr>
          <p:spPr>
            <a:xfrm flipV="1">
              <a:off x="621547" y="3679291"/>
              <a:ext cx="123710" cy="605773"/>
            </a:xfrm>
            <a:prstGeom prst="rect">
              <a:avLst/>
            </a:prstGeom>
            <a:solidFill>
              <a:srgbClr val="487A7B"/>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1" name="Rectangle 10">
              <a:extLst>
                <a:ext uri="{FF2B5EF4-FFF2-40B4-BE49-F238E27FC236}">
                  <a16:creationId xmlns:a16="http://schemas.microsoft.com/office/drawing/2014/main" id="{EBB88D3D-9E35-4B41-B477-FC2CE4ED0797}"/>
                </a:ext>
              </a:extLst>
            </p:cNvPr>
            <p:cNvSpPr/>
            <p:nvPr userDrawn="1"/>
          </p:nvSpPr>
          <p:spPr>
            <a:xfrm flipV="1">
              <a:off x="620693" y="4285063"/>
              <a:ext cx="123710" cy="605770"/>
            </a:xfrm>
            <a:prstGeom prst="rect">
              <a:avLst/>
            </a:prstGeom>
            <a:solidFill>
              <a:srgbClr val="F87849"/>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2" name="Rectangle 11">
              <a:extLst>
                <a:ext uri="{FF2B5EF4-FFF2-40B4-BE49-F238E27FC236}">
                  <a16:creationId xmlns:a16="http://schemas.microsoft.com/office/drawing/2014/main" id="{750035BF-0DA7-4B55-8D09-B8CF4945A027}"/>
                </a:ext>
              </a:extLst>
            </p:cNvPr>
            <p:cNvSpPr/>
            <p:nvPr userDrawn="1"/>
          </p:nvSpPr>
          <p:spPr>
            <a:xfrm flipV="1">
              <a:off x="620693" y="4890831"/>
              <a:ext cx="123710" cy="605768"/>
            </a:xfrm>
            <a:prstGeom prst="rect">
              <a:avLst/>
            </a:prstGeom>
            <a:solidFill>
              <a:srgbClr val="F1BF4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3" name="Rectangle 12">
              <a:extLst>
                <a:ext uri="{FF2B5EF4-FFF2-40B4-BE49-F238E27FC236}">
                  <a16:creationId xmlns:a16="http://schemas.microsoft.com/office/drawing/2014/main" id="{BC6ACD96-B9D7-428C-8524-54D809999C52}"/>
                </a:ext>
              </a:extLst>
            </p:cNvPr>
            <p:cNvSpPr/>
            <p:nvPr userDrawn="1"/>
          </p:nvSpPr>
          <p:spPr>
            <a:xfrm flipV="1">
              <a:off x="623008" y="5496599"/>
              <a:ext cx="121395" cy="605767"/>
            </a:xfrm>
            <a:prstGeom prst="rect">
              <a:avLst/>
            </a:prstGeom>
            <a:solidFill>
              <a:srgbClr val="B52D3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grpSp>
      <p:grpSp>
        <p:nvGrpSpPr>
          <p:cNvPr id="15" name="Group 14">
            <a:extLst>
              <a:ext uri="{FF2B5EF4-FFF2-40B4-BE49-F238E27FC236}">
                <a16:creationId xmlns:a16="http://schemas.microsoft.com/office/drawing/2014/main" id="{06CD1209-5E9C-4F34-8598-9B00656BC65E}"/>
              </a:ext>
            </a:extLst>
          </p:cNvPr>
          <p:cNvGrpSpPr/>
          <p:nvPr userDrawn="1"/>
        </p:nvGrpSpPr>
        <p:grpSpPr>
          <a:xfrm rot="5400000">
            <a:off x="8997589" y="-3176181"/>
            <a:ext cx="266205" cy="6544567"/>
            <a:chOff x="619232" y="1825625"/>
            <a:chExt cx="128338" cy="4276741"/>
          </a:xfrm>
        </p:grpSpPr>
        <p:sp>
          <p:nvSpPr>
            <p:cNvPr id="16" name="Rectangle 15">
              <a:extLst>
                <a:ext uri="{FF2B5EF4-FFF2-40B4-BE49-F238E27FC236}">
                  <a16:creationId xmlns:a16="http://schemas.microsoft.com/office/drawing/2014/main" id="{AE6BE380-FA07-455C-99A4-5E6F6BA12A63}"/>
                </a:ext>
              </a:extLst>
            </p:cNvPr>
            <p:cNvSpPr/>
            <p:nvPr userDrawn="1"/>
          </p:nvSpPr>
          <p:spPr>
            <a:xfrm flipV="1">
              <a:off x="619232" y="1825625"/>
              <a:ext cx="128338" cy="623952"/>
            </a:xfrm>
            <a:prstGeom prst="rect">
              <a:avLst/>
            </a:prstGeom>
            <a:solidFill>
              <a:srgbClr val="B2196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7" name="Rectangle 16">
              <a:extLst>
                <a:ext uri="{FF2B5EF4-FFF2-40B4-BE49-F238E27FC236}">
                  <a16:creationId xmlns:a16="http://schemas.microsoft.com/office/drawing/2014/main" id="{9F5701F9-B74B-4E3E-BA32-2F6CEB1889E5}"/>
                </a:ext>
              </a:extLst>
            </p:cNvPr>
            <p:cNvSpPr/>
            <p:nvPr userDrawn="1"/>
          </p:nvSpPr>
          <p:spPr>
            <a:xfrm flipV="1">
              <a:off x="621547" y="3055345"/>
              <a:ext cx="123710" cy="623950"/>
            </a:xfrm>
            <a:prstGeom prst="rect">
              <a:avLst/>
            </a:prstGeom>
            <a:solidFill>
              <a:srgbClr val="00A1AA"/>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8" name="Rectangle 17">
              <a:extLst>
                <a:ext uri="{FF2B5EF4-FFF2-40B4-BE49-F238E27FC236}">
                  <a16:creationId xmlns:a16="http://schemas.microsoft.com/office/drawing/2014/main" id="{FE4CE614-126B-4D83-93E9-A979984D4252}"/>
                </a:ext>
              </a:extLst>
            </p:cNvPr>
            <p:cNvSpPr/>
            <p:nvPr userDrawn="1"/>
          </p:nvSpPr>
          <p:spPr>
            <a:xfrm flipV="1">
              <a:off x="621547" y="2449571"/>
              <a:ext cx="123710" cy="605774"/>
            </a:xfrm>
            <a:prstGeom prst="rect">
              <a:avLst/>
            </a:prstGeom>
            <a:solidFill>
              <a:srgbClr val="503C46"/>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9" name="Rectangle 18">
              <a:extLst>
                <a:ext uri="{FF2B5EF4-FFF2-40B4-BE49-F238E27FC236}">
                  <a16:creationId xmlns:a16="http://schemas.microsoft.com/office/drawing/2014/main" id="{CE0FE237-EBA6-4007-AEEA-AFFEFB6906A1}"/>
                </a:ext>
              </a:extLst>
            </p:cNvPr>
            <p:cNvSpPr/>
            <p:nvPr userDrawn="1"/>
          </p:nvSpPr>
          <p:spPr>
            <a:xfrm flipV="1">
              <a:off x="621547" y="3679291"/>
              <a:ext cx="123710" cy="605773"/>
            </a:xfrm>
            <a:prstGeom prst="rect">
              <a:avLst/>
            </a:prstGeom>
            <a:solidFill>
              <a:srgbClr val="487A7B"/>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20" name="Rectangle 19">
              <a:extLst>
                <a:ext uri="{FF2B5EF4-FFF2-40B4-BE49-F238E27FC236}">
                  <a16:creationId xmlns:a16="http://schemas.microsoft.com/office/drawing/2014/main" id="{325B51B0-9928-43DC-BDBE-C55D5BD47AD3}"/>
                </a:ext>
              </a:extLst>
            </p:cNvPr>
            <p:cNvSpPr/>
            <p:nvPr userDrawn="1"/>
          </p:nvSpPr>
          <p:spPr>
            <a:xfrm flipV="1">
              <a:off x="620693" y="4285063"/>
              <a:ext cx="123710" cy="605770"/>
            </a:xfrm>
            <a:prstGeom prst="rect">
              <a:avLst/>
            </a:prstGeom>
            <a:solidFill>
              <a:srgbClr val="F87849"/>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21" name="Rectangle 20">
              <a:extLst>
                <a:ext uri="{FF2B5EF4-FFF2-40B4-BE49-F238E27FC236}">
                  <a16:creationId xmlns:a16="http://schemas.microsoft.com/office/drawing/2014/main" id="{60A89F8B-B26E-4FDD-AAC9-1F5F7049DC06}"/>
                </a:ext>
              </a:extLst>
            </p:cNvPr>
            <p:cNvSpPr/>
            <p:nvPr userDrawn="1"/>
          </p:nvSpPr>
          <p:spPr>
            <a:xfrm flipV="1">
              <a:off x="620693" y="4890831"/>
              <a:ext cx="123710" cy="605768"/>
            </a:xfrm>
            <a:prstGeom prst="rect">
              <a:avLst/>
            </a:prstGeom>
            <a:solidFill>
              <a:srgbClr val="F1BF4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22" name="Rectangle 21">
              <a:extLst>
                <a:ext uri="{FF2B5EF4-FFF2-40B4-BE49-F238E27FC236}">
                  <a16:creationId xmlns:a16="http://schemas.microsoft.com/office/drawing/2014/main" id="{44A63919-37B2-4A53-94EC-05EE1096D435}"/>
                </a:ext>
              </a:extLst>
            </p:cNvPr>
            <p:cNvSpPr/>
            <p:nvPr userDrawn="1"/>
          </p:nvSpPr>
          <p:spPr>
            <a:xfrm flipV="1">
              <a:off x="623008" y="5496599"/>
              <a:ext cx="121395" cy="605767"/>
            </a:xfrm>
            <a:prstGeom prst="rect">
              <a:avLst/>
            </a:prstGeom>
            <a:solidFill>
              <a:srgbClr val="B52D3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grpSp>
      <p:sp>
        <p:nvSpPr>
          <p:cNvPr id="23" name="Rectangle 22">
            <a:extLst>
              <a:ext uri="{FF2B5EF4-FFF2-40B4-BE49-F238E27FC236}">
                <a16:creationId xmlns:a16="http://schemas.microsoft.com/office/drawing/2014/main" id="{412FCE46-466C-4595-A6DA-C4982F3CF6D7}"/>
              </a:ext>
            </a:extLst>
          </p:cNvPr>
          <p:cNvSpPr/>
          <p:nvPr userDrawn="1"/>
        </p:nvSpPr>
        <p:spPr>
          <a:xfrm>
            <a:off x="0" y="143861"/>
            <a:ext cx="12192000" cy="128450"/>
          </a:xfrm>
          <a:prstGeom prst="rect">
            <a:avLst/>
          </a:prstGeom>
          <a:solidFill>
            <a:srgbClr val="B21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5934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DA3B-ADFB-41FC-8615-55A63F13C2F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72E05DC-B0F5-4059-918F-06BF72C28A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4ABB987-9F70-4A21-978A-2BBC687EE706}"/>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A8804C2F-A2C0-4519-B734-8168EAF95B2E}"/>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E4BF271E-3C42-444A-B128-1815E311939D}"/>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313000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86B261-C906-4180-9F05-2452F7DF76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F7F98A7-08C1-4F0B-8764-9D3B3085661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E014A70-0330-4C7A-8332-DE89517F1FB7}"/>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9EE6C1F9-AA28-4297-90FC-FBD4AD9B2ACF}"/>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8DE1CDC3-5963-4A04-8BAF-D09171304B73}"/>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80871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DE3D-128C-43D6-A741-E04A147CD96A}"/>
              </a:ext>
            </a:extLst>
          </p:cNvPr>
          <p:cNvSpPr>
            <a:spLocks noGrp="1"/>
          </p:cNvSpPr>
          <p:nvPr>
            <p:ph type="title"/>
          </p:nvPr>
        </p:nvSpPr>
        <p:spPr/>
        <p:txBody>
          <a:bodyPr/>
          <a:lstStyle>
            <a:lvl1pPr>
              <a:defRPr>
                <a:latin typeface="Franklin Gothic Heavy" panose="020B0903020102020204" pitchFamily="34" charset="0"/>
              </a:defRPr>
            </a:lvl1pPr>
          </a:lstStyle>
          <a:p>
            <a:r>
              <a:rPr lang="en-US" dirty="0"/>
              <a:t>Click to edit Master title style</a:t>
            </a:r>
            <a:endParaRPr lang="en-CA" dirty="0"/>
          </a:p>
        </p:txBody>
      </p:sp>
      <p:sp>
        <p:nvSpPr>
          <p:cNvPr id="3" name="Content Placeholder 2">
            <a:extLst>
              <a:ext uri="{FF2B5EF4-FFF2-40B4-BE49-F238E27FC236}">
                <a16:creationId xmlns:a16="http://schemas.microsoft.com/office/drawing/2014/main" id="{10AD5DB4-AB5E-45DC-8D2B-1C2C22BF4AD6}"/>
              </a:ext>
            </a:extLst>
          </p:cNvPr>
          <p:cNvSpPr>
            <a:spLocks noGrp="1"/>
          </p:cNvSpPr>
          <p:nvPr>
            <p:ph idx="1"/>
          </p:nvPr>
        </p:nvSpPr>
        <p:spPr>
          <a:xfrm>
            <a:off x="838200" y="1825625"/>
            <a:ext cx="10515600" cy="4351338"/>
          </a:xfrm>
        </p:spPr>
        <p:txBody>
          <a:bodyPr/>
          <a:lstStyle>
            <a:lvl1pPr>
              <a:defRPr>
                <a:latin typeface="+mj-lt"/>
              </a:defRPr>
            </a:lvl1pPr>
            <a:lvl2pPr marL="685800" indent="-228600">
              <a:buSzPct val="80000"/>
              <a:buFont typeface="Calibri Light" panose="020F0302020204030204" pitchFamily="34" charset="0"/>
              <a:buChar char="-"/>
              <a:defRPr>
                <a:latin typeface="+mj-lt"/>
              </a:defRPr>
            </a:lvl2pPr>
            <a:lvl3pPr>
              <a:defRPr>
                <a:latin typeface="+mj-lt"/>
              </a:defRPr>
            </a:lvl3pPr>
            <a:lvl4pPr>
              <a:defRPr>
                <a:latin typeface="+mj-lt"/>
              </a:defRPr>
            </a:lvl4pPr>
            <a:lvl5pPr>
              <a:defRPr>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Rectangle 6">
            <a:extLst>
              <a:ext uri="{FF2B5EF4-FFF2-40B4-BE49-F238E27FC236}">
                <a16:creationId xmlns:a16="http://schemas.microsoft.com/office/drawing/2014/main" id="{08706362-5153-4364-83C0-9D0D2E5A62F7}"/>
              </a:ext>
            </a:extLst>
          </p:cNvPr>
          <p:cNvSpPr/>
          <p:nvPr userDrawn="1"/>
        </p:nvSpPr>
        <p:spPr>
          <a:xfrm>
            <a:off x="0" y="0"/>
            <a:ext cx="12192000" cy="207963"/>
          </a:xfrm>
          <a:prstGeom prst="rect">
            <a:avLst/>
          </a:prstGeom>
          <a:solidFill>
            <a:srgbClr val="B21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a:extLst>
              <a:ext uri="{FF2B5EF4-FFF2-40B4-BE49-F238E27FC236}">
                <a16:creationId xmlns:a16="http://schemas.microsoft.com/office/drawing/2014/main" id="{4418152C-D725-41E0-B21A-24B596DE1225}"/>
              </a:ext>
            </a:extLst>
          </p:cNvPr>
          <p:cNvSpPr/>
          <p:nvPr userDrawn="1"/>
        </p:nvSpPr>
        <p:spPr>
          <a:xfrm flipV="1">
            <a:off x="620693" y="1825622"/>
            <a:ext cx="123710" cy="623952"/>
          </a:xfrm>
          <a:prstGeom prst="rect">
            <a:avLst/>
          </a:prstGeom>
          <a:solidFill>
            <a:srgbClr val="B2196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9" name="Rectangle 8">
            <a:extLst>
              <a:ext uri="{FF2B5EF4-FFF2-40B4-BE49-F238E27FC236}">
                <a16:creationId xmlns:a16="http://schemas.microsoft.com/office/drawing/2014/main" id="{CCF92DDE-216D-4972-BFF9-0994AACBAFCF}"/>
              </a:ext>
            </a:extLst>
          </p:cNvPr>
          <p:cNvSpPr/>
          <p:nvPr userDrawn="1"/>
        </p:nvSpPr>
        <p:spPr>
          <a:xfrm flipV="1">
            <a:off x="621547" y="3055345"/>
            <a:ext cx="123710" cy="623950"/>
          </a:xfrm>
          <a:prstGeom prst="rect">
            <a:avLst/>
          </a:prstGeom>
          <a:solidFill>
            <a:srgbClr val="00A1AA"/>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0" name="Rectangle 9">
            <a:extLst>
              <a:ext uri="{FF2B5EF4-FFF2-40B4-BE49-F238E27FC236}">
                <a16:creationId xmlns:a16="http://schemas.microsoft.com/office/drawing/2014/main" id="{B944A7B9-2001-4263-A8E1-AF37F1D45AE6}"/>
              </a:ext>
            </a:extLst>
          </p:cNvPr>
          <p:cNvSpPr/>
          <p:nvPr userDrawn="1"/>
        </p:nvSpPr>
        <p:spPr>
          <a:xfrm flipV="1">
            <a:off x="621547" y="2449571"/>
            <a:ext cx="123710" cy="605774"/>
          </a:xfrm>
          <a:prstGeom prst="rect">
            <a:avLst/>
          </a:prstGeom>
          <a:solidFill>
            <a:srgbClr val="503C46"/>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1" name="Rectangle 10">
            <a:extLst>
              <a:ext uri="{FF2B5EF4-FFF2-40B4-BE49-F238E27FC236}">
                <a16:creationId xmlns:a16="http://schemas.microsoft.com/office/drawing/2014/main" id="{BAC6ABB1-ACA3-49DE-B9C8-F4753FC0A508}"/>
              </a:ext>
            </a:extLst>
          </p:cNvPr>
          <p:cNvSpPr/>
          <p:nvPr userDrawn="1"/>
        </p:nvSpPr>
        <p:spPr>
          <a:xfrm flipV="1">
            <a:off x="621547" y="3679291"/>
            <a:ext cx="123710" cy="605773"/>
          </a:xfrm>
          <a:prstGeom prst="rect">
            <a:avLst/>
          </a:prstGeom>
          <a:solidFill>
            <a:srgbClr val="487A7B"/>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2" name="Rectangle 11">
            <a:extLst>
              <a:ext uri="{FF2B5EF4-FFF2-40B4-BE49-F238E27FC236}">
                <a16:creationId xmlns:a16="http://schemas.microsoft.com/office/drawing/2014/main" id="{0B720F2A-24F1-4F53-9455-846F08C4FDC3}"/>
              </a:ext>
            </a:extLst>
          </p:cNvPr>
          <p:cNvSpPr/>
          <p:nvPr userDrawn="1"/>
        </p:nvSpPr>
        <p:spPr>
          <a:xfrm flipV="1">
            <a:off x="620693" y="4285063"/>
            <a:ext cx="123710" cy="605770"/>
          </a:xfrm>
          <a:prstGeom prst="rect">
            <a:avLst/>
          </a:prstGeom>
          <a:solidFill>
            <a:srgbClr val="F87849"/>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3" name="Rectangle 12">
            <a:extLst>
              <a:ext uri="{FF2B5EF4-FFF2-40B4-BE49-F238E27FC236}">
                <a16:creationId xmlns:a16="http://schemas.microsoft.com/office/drawing/2014/main" id="{15FB7DF5-6725-4002-82FA-33FBE9A637B8}"/>
              </a:ext>
            </a:extLst>
          </p:cNvPr>
          <p:cNvSpPr/>
          <p:nvPr userDrawn="1"/>
        </p:nvSpPr>
        <p:spPr>
          <a:xfrm flipV="1">
            <a:off x="620693" y="4890831"/>
            <a:ext cx="123710" cy="605768"/>
          </a:xfrm>
          <a:prstGeom prst="rect">
            <a:avLst/>
          </a:prstGeom>
          <a:solidFill>
            <a:srgbClr val="F1BF4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4" name="Rectangle 13">
            <a:extLst>
              <a:ext uri="{FF2B5EF4-FFF2-40B4-BE49-F238E27FC236}">
                <a16:creationId xmlns:a16="http://schemas.microsoft.com/office/drawing/2014/main" id="{B823ECA4-5BA0-4B16-91AB-B44BD2EC849D}"/>
              </a:ext>
            </a:extLst>
          </p:cNvPr>
          <p:cNvSpPr/>
          <p:nvPr userDrawn="1"/>
        </p:nvSpPr>
        <p:spPr>
          <a:xfrm flipV="1">
            <a:off x="623008" y="5496599"/>
            <a:ext cx="121395" cy="605767"/>
          </a:xfrm>
          <a:prstGeom prst="rect">
            <a:avLst/>
          </a:prstGeom>
          <a:solidFill>
            <a:srgbClr val="B52D3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7" name="Slide Number Placeholder 5">
            <a:extLst>
              <a:ext uri="{FF2B5EF4-FFF2-40B4-BE49-F238E27FC236}">
                <a16:creationId xmlns:a16="http://schemas.microsoft.com/office/drawing/2014/main" id="{8665A983-2F5A-4C6E-A3C9-6695C3EE2216}"/>
              </a:ext>
            </a:extLst>
          </p:cNvPr>
          <p:cNvSpPr>
            <a:spLocks noGrp="1"/>
          </p:cNvSpPr>
          <p:nvPr>
            <p:ph type="sldNum" sz="quarter" idx="12"/>
          </p:nvPr>
        </p:nvSpPr>
        <p:spPr>
          <a:xfrm>
            <a:off x="6606746" y="6369050"/>
            <a:ext cx="4061251" cy="365125"/>
          </a:xfrm>
        </p:spPr>
        <p:txBody>
          <a:bodyPr/>
          <a:lstStyle>
            <a:lvl1pPr>
              <a:defRPr>
                <a:solidFill>
                  <a:srgbClr val="503C46"/>
                </a:solidFill>
                <a:latin typeface="Franklin Gothic Heavy" panose="020B0903020102020204" pitchFamily="34" charset="0"/>
              </a:defRPr>
            </a:lvl1pPr>
          </a:lstStyle>
          <a:p>
            <a:r>
              <a:rPr lang="en-CA" dirty="0"/>
              <a:t>CUPE 622 PRESENTATION TO MAPLE RIDGE COUNCIL</a:t>
            </a:r>
          </a:p>
        </p:txBody>
      </p:sp>
      <p:sp>
        <p:nvSpPr>
          <p:cNvPr id="19" name="Rectangle 18">
            <a:extLst>
              <a:ext uri="{FF2B5EF4-FFF2-40B4-BE49-F238E27FC236}">
                <a16:creationId xmlns:a16="http://schemas.microsoft.com/office/drawing/2014/main" id="{122A7D79-6DB6-4185-AD30-9D6C16AAF91D}"/>
              </a:ext>
            </a:extLst>
          </p:cNvPr>
          <p:cNvSpPr/>
          <p:nvPr userDrawn="1"/>
        </p:nvSpPr>
        <p:spPr>
          <a:xfrm>
            <a:off x="10668000" y="6343649"/>
            <a:ext cx="1524000" cy="390526"/>
          </a:xfrm>
          <a:prstGeom prst="rect">
            <a:avLst/>
          </a:prstGeom>
          <a:solidFill>
            <a:srgbClr val="00A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a:extLst>
              <a:ext uri="{FF2B5EF4-FFF2-40B4-BE49-F238E27FC236}">
                <a16:creationId xmlns:a16="http://schemas.microsoft.com/office/drawing/2014/main" id="{1642C590-29CA-4C84-BCF1-47E01DE428DE}"/>
              </a:ext>
            </a:extLst>
          </p:cNvPr>
          <p:cNvSpPr/>
          <p:nvPr userDrawn="1"/>
        </p:nvSpPr>
        <p:spPr>
          <a:xfrm>
            <a:off x="6606746" y="6343649"/>
            <a:ext cx="5585254" cy="390526"/>
          </a:xfrm>
          <a:prstGeom prst="rect">
            <a:avLst/>
          </a:prstGeom>
          <a:noFill/>
          <a:ln>
            <a:solidFill>
              <a:srgbClr val="00A1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Slide Number Placeholder 5">
            <a:extLst>
              <a:ext uri="{FF2B5EF4-FFF2-40B4-BE49-F238E27FC236}">
                <a16:creationId xmlns:a16="http://schemas.microsoft.com/office/drawing/2014/main" id="{FCD41BB6-0B5E-4D70-AC72-31E53BA6772A}"/>
              </a:ext>
            </a:extLst>
          </p:cNvPr>
          <p:cNvSpPr txBox="1">
            <a:spLocks/>
          </p:cNvSpPr>
          <p:nvPr userDrawn="1"/>
        </p:nvSpPr>
        <p:spPr>
          <a:xfrm>
            <a:off x="10667999" y="6369105"/>
            <a:ext cx="91440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503C46"/>
                </a:solidFill>
                <a:latin typeface="Franklin Gothic Heavy" panose="020B09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CA" dirty="0">
                <a:solidFill>
                  <a:schemeClr val="bg1"/>
                </a:solidFill>
              </a:rPr>
              <a:t>MAY 2019</a:t>
            </a:r>
          </a:p>
        </p:txBody>
      </p:sp>
    </p:spTree>
    <p:extLst>
      <p:ext uri="{BB962C8B-B14F-4D97-AF65-F5344CB8AC3E}">
        <p14:creationId xmlns:p14="http://schemas.microsoft.com/office/powerpoint/2010/main" val="329443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1BE1F-CEAC-4890-83CF-BA04C0A711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8AC9121-ABAF-4AB6-B1C7-9EF6980836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25EE43-BB6F-4E29-80BA-696C62F76BD7}"/>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C812581F-6501-44DC-B66F-25E0345B3CEA}"/>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79DDCFE8-BF64-491C-9D4E-2BB737705389}"/>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74465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F445-B55C-4E3C-AA85-C3B7ED6FD15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959E767-A3AC-44F2-BBFB-AC228D6704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944176E-4496-4B46-9B5D-4244FA5FE0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522A49F-FAC1-412C-AE6F-B6DE4CD73D28}"/>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8D8B14C2-A1AB-4829-A444-9C3E7B529127}"/>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7CC1EAD0-CF2B-4958-84AC-89B8F230610F}"/>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162272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09574-D5AC-406A-B3A7-74697562376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4BFD941-CFD6-4738-8DF8-BF74B0EC8B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37B20B5-2EC0-4D95-A3C1-A154F89073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47A9BD1-D379-4CA8-8324-C86DC21379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2BF24D-4D41-42D9-9633-5D6A5BE6B0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8102A9A-3D84-4C4C-AEE6-497936583555}"/>
              </a:ext>
            </a:extLst>
          </p:cNvPr>
          <p:cNvSpPr>
            <a:spLocks noGrp="1"/>
          </p:cNvSpPr>
          <p:nvPr>
            <p:ph type="dt" sz="half" idx="10"/>
          </p:nvPr>
        </p:nvSpPr>
        <p:spPr/>
        <p:txBody>
          <a:bodyPr/>
          <a:lstStyle/>
          <a:p>
            <a:endParaRPr lang="en-CA" dirty="0"/>
          </a:p>
        </p:txBody>
      </p:sp>
      <p:sp>
        <p:nvSpPr>
          <p:cNvPr id="8" name="Footer Placeholder 7">
            <a:extLst>
              <a:ext uri="{FF2B5EF4-FFF2-40B4-BE49-F238E27FC236}">
                <a16:creationId xmlns:a16="http://schemas.microsoft.com/office/drawing/2014/main" id="{5AB2FE96-2C84-4CE8-BE68-93DEE202A2BB}"/>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B8EE3ACC-6DF3-4CE4-8940-164CBF22C33B}"/>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55264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D3C1E-718F-4908-8E95-DCFBA88FB8C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A919622-F018-4FA6-8882-9D755BFEEE0A}"/>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F58F1748-DF78-4288-A315-5A9D043DDE67}"/>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77D105F-B523-4B01-80E1-FDBA4F551B27}"/>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502767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2AE310-24DB-436B-98BB-781B370F766E}"/>
              </a:ext>
            </a:extLst>
          </p:cNvPr>
          <p:cNvSpPr>
            <a:spLocks noGrp="1"/>
          </p:cNvSpPr>
          <p:nvPr>
            <p:ph type="dt" sz="half" idx="10"/>
          </p:nvPr>
        </p:nvSpPr>
        <p:spPr/>
        <p:txBody>
          <a:bodyPr/>
          <a:lstStyle/>
          <a:p>
            <a:endParaRPr lang="en-CA" dirty="0"/>
          </a:p>
        </p:txBody>
      </p:sp>
      <p:sp>
        <p:nvSpPr>
          <p:cNvPr id="3" name="Footer Placeholder 2">
            <a:extLst>
              <a:ext uri="{FF2B5EF4-FFF2-40B4-BE49-F238E27FC236}">
                <a16:creationId xmlns:a16="http://schemas.microsoft.com/office/drawing/2014/main" id="{5E5C79D6-12DA-46F1-9240-D2171B29F9F4}"/>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42C99EBA-D350-42BE-9A1B-E0F97D399552}"/>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3049628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2410A-E16B-4492-A598-ABF505549B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7B86904-6887-4A9E-B14E-94EB124231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54F6C3F-0221-4371-A236-9CC49E63C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61900D-9B15-4235-945A-4A9AF07F353D}"/>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9FC6330D-5601-447B-9F2B-BB5B2F57ACF4}"/>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C6CE224D-BDBB-4807-ADCA-F9B513A8F42A}"/>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2603666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10DF-DC0F-4C93-9401-C8DD856890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1D80975-27D8-4966-B3A6-7A84EA6C3A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8B821FA6-2B05-421F-880D-49286628B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06B80B-90AA-4E23-8E0A-6F5D0D81E8D9}"/>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DCD0DD4F-6F15-405A-9D06-0073738E8FEF}"/>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C338B3AF-4581-44C9-85DE-48703AA59941}"/>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9334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BBD0BC-79E9-4F06-8F46-669939029C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4E8FA88-C067-49F3-8286-4BAA1AC680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CFA0955-14EF-4648-8E02-0BCF1BEAB0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dirty="0"/>
          </a:p>
        </p:txBody>
      </p:sp>
      <p:sp>
        <p:nvSpPr>
          <p:cNvPr id="5" name="Footer Placeholder 4">
            <a:extLst>
              <a:ext uri="{FF2B5EF4-FFF2-40B4-BE49-F238E27FC236}">
                <a16:creationId xmlns:a16="http://schemas.microsoft.com/office/drawing/2014/main" id="{A4A52DBF-AEBB-4355-A623-9D9B0D86EC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375E8B7B-136D-496F-8B73-7B6EF06908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35553-CA9F-471F-86D9-8754937EEBC4}" type="slidenum">
              <a:rPr lang="en-CA" smtClean="0"/>
              <a:t>‹#›</a:t>
            </a:fld>
            <a:endParaRPr lang="en-CA" dirty="0"/>
          </a:p>
        </p:txBody>
      </p:sp>
    </p:spTree>
    <p:extLst>
      <p:ext uri="{BB962C8B-B14F-4D97-AF65-F5344CB8AC3E}">
        <p14:creationId xmlns:p14="http://schemas.microsoft.com/office/powerpoint/2010/main" val="46196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79D12-9666-4061-975B-74C06EC43674}"/>
              </a:ext>
            </a:extLst>
          </p:cNvPr>
          <p:cNvSpPr>
            <a:spLocks noGrp="1"/>
          </p:cNvSpPr>
          <p:nvPr>
            <p:ph type="ctrTitle"/>
          </p:nvPr>
        </p:nvSpPr>
        <p:spPr>
          <a:xfrm>
            <a:off x="1524000" y="1456769"/>
            <a:ext cx="8963891" cy="2364646"/>
          </a:xfrm>
        </p:spPr>
        <p:txBody>
          <a:bodyPr>
            <a:normAutofit/>
          </a:bodyPr>
          <a:lstStyle/>
          <a:p>
            <a:pPr algn="l"/>
            <a:r>
              <a:rPr lang="en-CA" sz="5000" b="1" dirty="0"/>
              <a:t>Our Dues, Our Member’s Choices</a:t>
            </a:r>
            <a:br>
              <a:rPr lang="en-CA" dirty="0"/>
            </a:br>
            <a:endParaRPr lang="en-CA" sz="3200" dirty="0"/>
          </a:p>
        </p:txBody>
      </p:sp>
      <p:sp>
        <p:nvSpPr>
          <p:cNvPr id="3" name="Subtitle 2">
            <a:extLst>
              <a:ext uri="{FF2B5EF4-FFF2-40B4-BE49-F238E27FC236}">
                <a16:creationId xmlns:a16="http://schemas.microsoft.com/office/drawing/2014/main" id="{6D8F6886-D2D1-4D1F-AC98-149C788E20C7}"/>
              </a:ext>
            </a:extLst>
          </p:cNvPr>
          <p:cNvSpPr>
            <a:spLocks noGrp="1"/>
          </p:cNvSpPr>
          <p:nvPr>
            <p:ph type="subTitle" idx="1"/>
          </p:nvPr>
        </p:nvSpPr>
        <p:spPr>
          <a:xfrm>
            <a:off x="1595716" y="4271716"/>
            <a:ext cx="9144000" cy="986083"/>
          </a:xfrm>
        </p:spPr>
        <p:txBody>
          <a:bodyPr/>
          <a:lstStyle/>
          <a:p>
            <a:pPr algn="l"/>
            <a:r>
              <a:rPr lang="en-CA" dirty="0">
                <a:solidFill>
                  <a:srgbClr val="1C98C9"/>
                </a:solidFill>
              </a:rPr>
              <a:t>Canadian Union of Public Employees Local XXX</a:t>
            </a:r>
          </a:p>
          <a:p>
            <a:pPr algn="l"/>
            <a:r>
              <a:rPr lang="en-CA" sz="2200" dirty="0">
                <a:solidFill>
                  <a:srgbClr val="1C98C9"/>
                </a:solidFill>
              </a:rPr>
              <a:t>[employer or group name]</a:t>
            </a:r>
          </a:p>
        </p:txBody>
      </p:sp>
      <p:cxnSp>
        <p:nvCxnSpPr>
          <p:cNvPr id="8" name="Straight Connector 7">
            <a:extLst>
              <a:ext uri="{FF2B5EF4-FFF2-40B4-BE49-F238E27FC236}">
                <a16:creationId xmlns:a16="http://schemas.microsoft.com/office/drawing/2014/main" id="{BD7C2E9D-CA2D-4C75-A840-068AA584406F}"/>
              </a:ext>
            </a:extLst>
          </p:cNvPr>
          <p:cNvCxnSpPr>
            <a:cxnSpLocks/>
          </p:cNvCxnSpPr>
          <p:nvPr/>
        </p:nvCxnSpPr>
        <p:spPr>
          <a:xfrm>
            <a:off x="1524000" y="4045806"/>
            <a:ext cx="8963891" cy="0"/>
          </a:xfrm>
          <a:prstGeom prst="line">
            <a:avLst/>
          </a:prstGeom>
          <a:ln w="12700">
            <a:solidFill>
              <a:srgbClr val="1C98C9"/>
            </a:solidFill>
            <a:prstDash val="sys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8ACB1F6-822E-994A-A40A-AF770A022E50}"/>
              </a:ext>
            </a:extLst>
          </p:cNvPr>
          <p:cNvSpPr txBox="1"/>
          <p:nvPr/>
        </p:nvSpPr>
        <p:spPr>
          <a:xfrm>
            <a:off x="919792" y="5653453"/>
            <a:ext cx="4144185" cy="923330"/>
          </a:xfrm>
          <a:prstGeom prst="rect">
            <a:avLst/>
          </a:prstGeom>
          <a:noFill/>
        </p:spPr>
        <p:txBody>
          <a:bodyPr wrap="square" rtlCol="0">
            <a:spAutoFit/>
          </a:bodyPr>
          <a:lstStyle/>
          <a:p>
            <a:r>
              <a:rPr lang="en-CA" b="1" i="1" dirty="0">
                <a:solidFill>
                  <a:srgbClr val="B21963"/>
                </a:solidFill>
              </a:rPr>
              <a:t>Presentation by [name]</a:t>
            </a:r>
          </a:p>
          <a:p>
            <a:r>
              <a:rPr lang="en-CA" b="1" i="1" dirty="0">
                <a:solidFill>
                  <a:srgbClr val="B21963"/>
                </a:solidFill>
              </a:rPr>
              <a:t>President, CUPE XX</a:t>
            </a:r>
          </a:p>
          <a:p>
            <a:r>
              <a:rPr lang="en-CA" b="1" i="1" dirty="0">
                <a:solidFill>
                  <a:srgbClr val="1C98C9"/>
                </a:solidFill>
              </a:rPr>
              <a:t>May 2022</a:t>
            </a:r>
            <a:endParaRPr lang="en-US" b="1" i="1" dirty="0">
              <a:solidFill>
                <a:srgbClr val="1C98C9"/>
              </a:solidFill>
            </a:endParaRPr>
          </a:p>
        </p:txBody>
      </p:sp>
      <p:pic>
        <p:nvPicPr>
          <p:cNvPr id="5" name="Picture 4" descr="Icon&#10;&#10;Description automatically generated with low confidence">
            <a:extLst>
              <a:ext uri="{FF2B5EF4-FFF2-40B4-BE49-F238E27FC236}">
                <a16:creationId xmlns:a16="http://schemas.microsoft.com/office/drawing/2014/main" id="{A5FF65F8-FE62-46B9-8385-E1A03D355E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0290" y="6115118"/>
            <a:ext cx="351918" cy="193210"/>
          </a:xfrm>
          <a:prstGeom prst="rect">
            <a:avLst/>
          </a:prstGeom>
        </p:spPr>
      </p:pic>
    </p:spTree>
    <p:extLst>
      <p:ext uri="{BB962C8B-B14F-4D97-AF65-F5344CB8AC3E}">
        <p14:creationId xmlns:p14="http://schemas.microsoft.com/office/powerpoint/2010/main" val="830590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it-IT" dirty="0">
                <a:solidFill>
                  <a:srgbClr val="F1BF41"/>
                </a:solidFill>
              </a:rPr>
              <a:t>Making the determination</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Based on our review, all of the money that we spend directly benefits our Local’s members.</a:t>
            </a:r>
          </a:p>
          <a:p>
            <a:pPr marL="324000" marR="0" lvl="0" indent="-324000">
              <a:spcBef>
                <a:spcPts val="0"/>
              </a:spcBef>
              <a:spcAft>
                <a:spcPts val="0"/>
              </a:spcAft>
              <a:buFont typeface="Symbol" panose="05050102010706020507" pitchFamily="18" charset="2"/>
              <a:buChar char=""/>
            </a:pPr>
            <a:endParaRPr lang="en-CA" dirty="0">
              <a:effectLst/>
              <a:latin typeface="+mn-lt"/>
              <a:ea typeface="Calibri" panose="020F0502020204030204" pitchFamily="34" charset="0"/>
              <a:cs typeface="Times New Roman" panose="02020603050405020304" pitchFamily="18" charset="0"/>
            </a:endParaRPr>
          </a:p>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We have determined that our dues are used for 100% “core” activities.</a:t>
            </a:r>
          </a:p>
          <a:p>
            <a:pPr marL="324000" marR="0" lvl="0" indent="-324000">
              <a:spcBef>
                <a:spcPts val="0"/>
              </a:spcBef>
              <a:spcAft>
                <a:spcPts val="0"/>
              </a:spcAft>
              <a:buFont typeface="Symbol" panose="05050102010706020507" pitchFamily="18" charset="2"/>
              <a:buChar char=""/>
            </a:pPr>
            <a:endParaRPr lang="en-CA" dirty="0">
              <a:effectLst/>
              <a:latin typeface="+mn-lt"/>
              <a:ea typeface="Calibri" panose="020F0502020204030204" pitchFamily="34" charset="0"/>
              <a:cs typeface="Times New Roman" panose="02020603050405020304" pitchFamily="18" charset="0"/>
            </a:endParaRPr>
          </a:p>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Because of this we do not need to ask our members to make an election regarding dues.</a:t>
            </a: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9539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What if we made a mistake?</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indent="-324000"/>
            <a:r>
              <a:rPr lang="en-CA" dirty="0">
                <a:latin typeface="+mn-lt"/>
              </a:rPr>
              <a:t>If we have made a mistake – a member can choose to challenge the use of their dues towards one or more of our budget items at the labour board.</a:t>
            </a:r>
          </a:p>
          <a:p>
            <a:pPr marL="324000" indent="-324000"/>
            <a:endParaRPr lang="en-CA" dirty="0">
              <a:latin typeface="+mn-lt"/>
            </a:endParaRPr>
          </a:p>
          <a:p>
            <a:pPr marL="324000" indent="-324000"/>
            <a:r>
              <a:rPr lang="en-CA" dirty="0">
                <a:latin typeface="+mn-lt"/>
              </a:rPr>
              <a:t>If the challenge is successful we will likely have to change the categorization of that line item and then go back to the membership and go through the opt-in process.</a:t>
            </a:r>
          </a:p>
          <a:p>
            <a:pPr marL="0" lvl="0" indent="-457200">
              <a:buNone/>
            </a:pPr>
            <a:endParaRPr lang="en-CA" dirty="0">
              <a:latin typeface="+mn-lt"/>
            </a:endParaRPr>
          </a:p>
          <a:p>
            <a:pPr marL="0" lvl="0" indent="-457200">
              <a:buNone/>
            </a:pPr>
            <a:endParaRPr lang="en-CA" dirty="0">
              <a:latin typeface="+mn-lt"/>
            </a:endParaRP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03956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indent="-324000"/>
            <a:r>
              <a:rPr lang="en-CA" dirty="0">
                <a:latin typeface="+mn-lt"/>
              </a:rPr>
              <a:t>For example – if the labour board decided to rule that, despite our Locals’ deliberations, a charitable donation does not form a “core” activity of the union, the first step an arbitrator would take will be to ascertain if we thought critically about the donation.  If we have done our work, we will be asked to make the change going forward.  If we have not done our work, we may have to pay back some of that donation to members who want their $0.12 cents back.</a:t>
            </a:r>
          </a:p>
          <a:p>
            <a:pPr marL="324000" indent="-324000"/>
            <a:endParaRPr lang="en-CA" dirty="0">
              <a:latin typeface="+mn-lt"/>
            </a:endParaRPr>
          </a:p>
          <a:p>
            <a:pPr marL="324000" indent="-324000"/>
            <a:r>
              <a:rPr lang="en-CA" dirty="0">
                <a:latin typeface="+mn-lt"/>
              </a:rPr>
              <a:t>Remember – like duty of fair representation cases, the deliberation of our Local will count towards mitigating harsh penalties.</a:t>
            </a: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938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What this means for members</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lvl="0" indent="-324000"/>
            <a:r>
              <a:rPr lang="en-CA" dirty="0">
                <a:latin typeface="+mn-lt"/>
              </a:rPr>
              <a:t>At this time nothing.  </a:t>
            </a:r>
          </a:p>
          <a:p>
            <a:pPr marL="324000" lvl="0" indent="-324000"/>
            <a:endParaRPr lang="en-CA" dirty="0">
              <a:latin typeface="+mn-lt"/>
            </a:endParaRPr>
          </a:p>
          <a:p>
            <a:pPr marL="324000" lvl="0" indent="-324000"/>
            <a:r>
              <a:rPr lang="en-CA" dirty="0">
                <a:latin typeface="+mn-lt"/>
              </a:rPr>
              <a:t>If in the future the legislation changes to specify certain activities are “non-core” we will revisit our budget with the same level of care and caution as we have during this initial determination.</a:t>
            </a: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2100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0" lvl="0" indent="0" algn="ctr">
              <a:buNone/>
            </a:pPr>
            <a:endParaRPr lang="en-CA" sz="3600" b="1" dirty="0">
              <a:solidFill>
                <a:srgbClr val="B21963"/>
              </a:solidFill>
            </a:endParaRPr>
          </a:p>
          <a:p>
            <a:pPr marL="0" lvl="0" indent="0" algn="ctr">
              <a:buNone/>
            </a:pPr>
            <a:endParaRPr lang="en-CA" sz="3600" b="1" dirty="0">
              <a:solidFill>
                <a:srgbClr val="B21963"/>
              </a:solidFill>
            </a:endParaRPr>
          </a:p>
          <a:p>
            <a:pPr marL="0" lvl="0" indent="0" algn="ctr">
              <a:buNone/>
            </a:pPr>
            <a:r>
              <a:rPr lang="en-CA" sz="3600" b="1" dirty="0"/>
              <a:t>Motion to approve CUPE Local XX’s </a:t>
            </a:r>
          </a:p>
          <a:p>
            <a:pPr marL="0" lvl="0" indent="0" algn="ctr">
              <a:buNone/>
            </a:pPr>
            <a:r>
              <a:rPr lang="en-CA" sz="3600" b="1" dirty="0"/>
              <a:t>budget as 100% core.</a:t>
            </a: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93761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58A4F8B-F9DF-4658-B4BE-2A69D4E88703}"/>
              </a:ext>
            </a:extLst>
          </p:cNvPr>
          <p:cNvSpPr>
            <a:spLocks noGrp="1"/>
          </p:cNvSpPr>
          <p:nvPr>
            <p:ph type="ctrTitle"/>
          </p:nvPr>
        </p:nvSpPr>
        <p:spPr>
          <a:xfrm>
            <a:off x="1179884" y="2620960"/>
            <a:ext cx="9144000" cy="1616080"/>
          </a:xfrm>
        </p:spPr>
        <p:txBody>
          <a:bodyPr>
            <a:normAutofit/>
          </a:bodyPr>
          <a:lstStyle/>
          <a:p>
            <a:r>
              <a:rPr lang="en-CA" sz="8800" dirty="0">
                <a:solidFill>
                  <a:srgbClr val="1C98C9"/>
                </a:solidFill>
              </a:rPr>
              <a:t>Questions?</a:t>
            </a:r>
          </a:p>
        </p:txBody>
      </p:sp>
    </p:spTree>
    <p:extLst>
      <p:ext uri="{BB962C8B-B14F-4D97-AF65-F5344CB8AC3E}">
        <p14:creationId xmlns:p14="http://schemas.microsoft.com/office/powerpoint/2010/main" val="2471437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Your Executive</a:t>
            </a: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a:xfrm>
            <a:off x="838200" y="1861483"/>
            <a:ext cx="10869706" cy="4351339"/>
          </a:xfrm>
        </p:spPr>
        <p:txBody>
          <a:bodyPr vert="horz" lIns="91440" tIns="45720" rIns="91440" bIns="45720" rtlCol="0" anchor="t">
            <a:normAutofit/>
          </a:bodyPr>
          <a:lstStyle/>
          <a:p>
            <a:pPr marL="0" marR="0">
              <a:spcBef>
                <a:spcPts val="0"/>
              </a:spcBef>
              <a:spcAft>
                <a:spcPts val="0"/>
              </a:spcAft>
            </a:pP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D74B5EC-04B8-4FB9-9595-1E1C3F310CB7}"/>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189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normAutofit/>
          </a:bodyPr>
          <a:lstStyle/>
          <a:p>
            <a:r>
              <a:rPr lang="en-CA" dirty="0">
                <a:solidFill>
                  <a:srgbClr val="F1BF41"/>
                </a:solidFill>
              </a:rPr>
              <a:t>Bill 32 - simplified</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indent="-324000">
              <a:buNone/>
            </a:pPr>
            <a:r>
              <a:rPr lang="en-CA" dirty="0">
                <a:latin typeface="+mn-lt"/>
              </a:rPr>
              <a:t>•	Anti-union legislation brought in by the UCP takes effect August 1, 2022 and impacts dues collected after that date.</a:t>
            </a:r>
          </a:p>
          <a:p>
            <a:pPr marL="324000" indent="-324000">
              <a:buNone/>
            </a:pPr>
            <a:endParaRPr lang="en-CA" dirty="0">
              <a:latin typeface="+mn-lt"/>
            </a:endParaRPr>
          </a:p>
          <a:p>
            <a:pPr marL="324000" indent="-324000">
              <a:buNone/>
            </a:pPr>
            <a:r>
              <a:rPr lang="en-CA" dirty="0">
                <a:latin typeface="+mn-lt"/>
              </a:rPr>
              <a:t>•	Requires unions to categorize all dues money spent into two categories, “core” and “non-core”</a:t>
            </a:r>
          </a:p>
          <a:p>
            <a:pPr marL="324000" indent="-324000">
              <a:buNone/>
            </a:pPr>
            <a:endParaRPr lang="en-CA" dirty="0">
              <a:latin typeface="+mn-lt"/>
            </a:endParaRPr>
          </a:p>
          <a:p>
            <a:pPr marL="324000" indent="-324000">
              <a:buNone/>
            </a:pPr>
            <a:r>
              <a:rPr lang="en-CA" dirty="0">
                <a:latin typeface="+mn-lt"/>
              </a:rPr>
              <a:t>•	Members will have to “opt-in” before any of the money deducted from their pay as dues can be spent on “non-core” budget items.</a:t>
            </a:r>
          </a:p>
          <a:p>
            <a:pPr marL="0" indent="0">
              <a:buNone/>
            </a:pPr>
            <a:endParaRPr lang="en-CA" sz="2400" dirty="0"/>
          </a:p>
        </p:txBody>
      </p:sp>
      <p:sp>
        <p:nvSpPr>
          <p:cNvPr id="5" name="Rectangle 4">
            <a:extLst>
              <a:ext uri="{FF2B5EF4-FFF2-40B4-BE49-F238E27FC236}">
                <a16:creationId xmlns:a16="http://schemas.microsoft.com/office/drawing/2014/main" id="{B417A1BE-FA5A-4B85-A708-3413B44CB0EC}"/>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234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indent="-324000" algn="l">
              <a:buNone/>
            </a:pPr>
            <a:r>
              <a:rPr lang="en-CA" sz="2800" dirty="0">
                <a:latin typeface="+mn-lt"/>
              </a:rPr>
              <a:t>•	The legislation is written very broadly and there is significant room for interpretation, however, the legislation specifically targets provincial level advocacy work as opposed to the work done for members at the local level.</a:t>
            </a:r>
          </a:p>
          <a:p>
            <a:pPr marL="324000" indent="-324000" algn="l"/>
            <a:endParaRPr lang="en-CA" sz="2800" dirty="0">
              <a:latin typeface="+mn-lt"/>
            </a:endParaRPr>
          </a:p>
          <a:p>
            <a:pPr marL="324000" indent="-324000" algn="l">
              <a:buNone/>
            </a:pPr>
            <a:r>
              <a:rPr lang="en-CA" sz="2800" dirty="0">
                <a:latin typeface="+mn-lt"/>
              </a:rPr>
              <a:t>•	CUPE National and CUPE Alberta have obtained internal and external legal opinions that support a 100% core budget for almost all locals</a:t>
            </a:r>
            <a:r>
              <a:rPr lang="en-CA" sz="2800" dirty="0"/>
              <a:t>. </a:t>
            </a:r>
          </a:p>
          <a:p>
            <a:pPr marL="0" indent="0">
              <a:buNone/>
            </a:pPr>
            <a:endParaRPr lang="en-CA" sz="2400" dirty="0"/>
          </a:p>
        </p:txBody>
      </p:sp>
      <p:sp>
        <p:nvSpPr>
          <p:cNvPr id="5" name="Rectangle 4">
            <a:extLst>
              <a:ext uri="{FF2B5EF4-FFF2-40B4-BE49-F238E27FC236}">
                <a16:creationId xmlns:a16="http://schemas.microsoft.com/office/drawing/2014/main" id="{B417A1BE-FA5A-4B85-A708-3413B44CB0EC}"/>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38669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What this means for us</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lvl="0" indent="-324000"/>
            <a:r>
              <a:rPr lang="en-CA" sz="4000" b="1" dirty="0">
                <a:solidFill>
                  <a:srgbClr val="B21963"/>
                </a:solidFill>
              </a:rPr>
              <a:t>Well – not much really</a:t>
            </a:r>
          </a:p>
          <a:p>
            <a:pPr marL="324000" lvl="0" indent="-324000"/>
            <a:endParaRPr lang="en-CA" sz="2400" b="1" dirty="0">
              <a:solidFill>
                <a:srgbClr val="B21963"/>
              </a:solidFill>
            </a:endParaRPr>
          </a:p>
          <a:p>
            <a:pPr marL="324000" lvl="0" indent="-324000">
              <a:buNone/>
            </a:pPr>
            <a:r>
              <a:rPr lang="en-CA" dirty="0">
                <a:latin typeface="+mn-lt"/>
              </a:rPr>
              <a:t>•	Local [XX] already spends the vast majority of members dues on obvious “core” activities like representing and educating members.</a:t>
            </a:r>
          </a:p>
          <a:p>
            <a:pPr marL="324000" lvl="0" indent="-324000">
              <a:buNone/>
            </a:pPr>
            <a:endParaRPr lang="en-CA" dirty="0">
              <a:latin typeface="+mn-lt"/>
            </a:endParaRPr>
          </a:p>
          <a:p>
            <a:pPr marL="324000" lvl="0" indent="-324000">
              <a:buNone/>
            </a:pPr>
            <a:r>
              <a:rPr lang="en-CA" dirty="0">
                <a:latin typeface="+mn-lt"/>
              </a:rPr>
              <a:t>•	If we have found any of our budget items to be “non-core” they likely represent a dues reduction for members who do not opt-in of just a few pennies every pay period.</a:t>
            </a:r>
          </a:p>
          <a:p>
            <a:endParaRPr lang="en-CA" dirty="0"/>
          </a:p>
        </p:txBody>
      </p:sp>
      <p:sp>
        <p:nvSpPr>
          <p:cNvPr id="5" name="Rectangle 4">
            <a:extLst>
              <a:ext uri="{FF2B5EF4-FFF2-40B4-BE49-F238E27FC236}">
                <a16:creationId xmlns:a16="http://schemas.microsoft.com/office/drawing/2014/main" id="{85F619F9-5B2B-4A69-9BC7-03B52002C5D1}"/>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73259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Reviewing our Local’s spending</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The executive reviewed the upcoming budget over XX number of meetings held in [insert dates]</a:t>
            </a:r>
          </a:p>
          <a:p>
            <a:pPr marL="324000" marR="0" lvl="0" indent="-324000">
              <a:spcBef>
                <a:spcPts val="0"/>
              </a:spcBef>
              <a:spcAft>
                <a:spcPts val="0"/>
              </a:spcAft>
              <a:buFont typeface="Symbol" panose="05050102010706020507" pitchFamily="18" charset="2"/>
              <a:buChar char=""/>
            </a:pPr>
            <a:endParaRPr lang="en-CA" dirty="0">
              <a:effectLst/>
              <a:latin typeface="+mn-lt"/>
              <a:ea typeface="Calibri" panose="020F0502020204030204" pitchFamily="34" charset="0"/>
              <a:cs typeface="Times New Roman" panose="02020603050405020304" pitchFamily="18" charset="0"/>
            </a:endParaRPr>
          </a:p>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We found XX items in the budget that required further scrutiny</a:t>
            </a:r>
          </a:p>
          <a:p>
            <a:pPr marL="324000" marR="0" lvl="0" indent="-324000">
              <a:spcBef>
                <a:spcPts val="0"/>
              </a:spcBef>
              <a:spcAft>
                <a:spcPts val="0"/>
              </a:spcAft>
              <a:buFont typeface="Symbol" panose="05050102010706020507" pitchFamily="18" charset="2"/>
              <a:buChar char=""/>
            </a:pPr>
            <a:endParaRPr lang="en-CA" dirty="0">
              <a:effectLst/>
              <a:latin typeface="+mn-lt"/>
              <a:ea typeface="Calibri" panose="020F0502020204030204" pitchFamily="34" charset="0"/>
              <a:cs typeface="Times New Roman" panose="02020603050405020304" pitchFamily="18" charset="0"/>
            </a:endParaRPr>
          </a:p>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We met again on [insert dates] to review those budget lines including x, y, and z.</a:t>
            </a:r>
          </a:p>
          <a:p>
            <a:pPr lvl="0"/>
            <a:endParaRPr lang="en-CA" sz="2400" dirty="0"/>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35492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it-IT" dirty="0">
                <a:solidFill>
                  <a:srgbClr val="F1BF41"/>
                </a:solidFill>
              </a:rPr>
              <a:t>Per Capita to CUPE National</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lvl="0" indent="-324000"/>
            <a:r>
              <a:rPr lang="en-CA" dirty="0">
                <a:latin typeface="+mn-lt"/>
              </a:rPr>
              <a:t>$0.85 per capita is paid to CUPE National and is a requirement to be part of CUPE. </a:t>
            </a:r>
          </a:p>
          <a:p>
            <a:pPr marL="324000" lvl="0" indent="-324000">
              <a:buNone/>
            </a:pPr>
            <a:r>
              <a:rPr lang="en-CA" dirty="0">
                <a:latin typeface="+mn-lt"/>
              </a:rPr>
              <a:t> </a:t>
            </a:r>
          </a:p>
          <a:p>
            <a:pPr marL="324000" lvl="0" indent="-324000"/>
            <a:r>
              <a:rPr lang="en-CA" dirty="0">
                <a:latin typeface="+mn-lt"/>
              </a:rPr>
              <a:t>This per capita represents Alberta Locals share of staffing, buildings and other “core” functions of the National Union. </a:t>
            </a: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1307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it-IT" dirty="0">
                <a:solidFill>
                  <a:srgbClr val="F1BF41"/>
                </a:solidFill>
              </a:rPr>
              <a:t>Affiliation Fees</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Provide a list of affiliations and why they are core.</a:t>
            </a:r>
          </a:p>
          <a:p>
            <a:pPr marL="324000" marR="0" lvl="0" indent="-324000">
              <a:spcBef>
                <a:spcPts val="0"/>
              </a:spcBef>
              <a:spcAft>
                <a:spcPts val="0"/>
              </a:spcAft>
              <a:buFont typeface="Symbol" panose="05050102010706020507" pitchFamily="18" charset="2"/>
              <a:buChar char=""/>
            </a:pPr>
            <a:endParaRPr lang="en-CA" dirty="0">
              <a:effectLst/>
              <a:latin typeface="+mn-lt"/>
              <a:ea typeface="Calibri" panose="020F0502020204030204" pitchFamily="34" charset="0"/>
              <a:cs typeface="Times New Roman" panose="02020603050405020304" pitchFamily="18" charset="0"/>
            </a:endParaRPr>
          </a:p>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Out of an abundance of caution – the voluntary CUPE Alberta per capita will be paid from savings until Bill 32 can be repealed. This means that being affiliated with CUPE Alberta will not add any non-core spending.</a:t>
            </a:r>
          </a:p>
          <a:p>
            <a:pPr lvl="0"/>
            <a:endParaRPr lang="en-CA" sz="2400" dirty="0"/>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8844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Asking the hard questions</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indent="-324000">
              <a:spcBef>
                <a:spcPts val="0"/>
              </a:spcBef>
            </a:pPr>
            <a:r>
              <a:rPr lang="en-CA" dirty="0">
                <a:effectLst/>
                <a:latin typeface="+mn-lt"/>
                <a:ea typeface="Calibri" panose="020F0502020204030204" pitchFamily="34" charset="0"/>
                <a:cs typeface="Times New Roman" panose="02020603050405020304" pitchFamily="18" charset="0"/>
              </a:rPr>
              <a:t>Review questionable budget items and explain why we believe each directly benefit members of the Local. </a:t>
            </a:r>
          </a:p>
          <a:p>
            <a:pPr marL="552600" indent="-457200">
              <a:spcBef>
                <a:spcPts val="0"/>
              </a:spcBef>
            </a:pPr>
            <a:endParaRPr lang="en-CA" dirty="0">
              <a:effectLst/>
              <a:latin typeface="+mn-lt"/>
              <a:ea typeface="Calibri" panose="020F0502020204030204" pitchFamily="34" charset="0"/>
              <a:cs typeface="Times New Roman" panose="02020603050405020304" pitchFamily="18" charset="0"/>
            </a:endParaRPr>
          </a:p>
          <a:p>
            <a:pPr marL="324000">
              <a:spcBef>
                <a:spcPts val="0"/>
              </a:spcBef>
            </a:pPr>
            <a:r>
              <a:rPr lang="en-CA" dirty="0">
                <a:effectLst/>
                <a:latin typeface="+mn-lt"/>
                <a:ea typeface="Calibri" panose="020F0502020204030204" pitchFamily="34" charset="0"/>
                <a:cs typeface="Times New Roman" panose="02020603050405020304" pitchFamily="18" charset="0"/>
              </a:rPr>
              <a:t>X – we found…</a:t>
            </a:r>
          </a:p>
          <a:p>
            <a:pPr marL="324000">
              <a:spcBef>
                <a:spcPts val="0"/>
              </a:spcBef>
            </a:pPr>
            <a:endParaRPr lang="en-CA" dirty="0">
              <a:effectLst/>
              <a:latin typeface="+mn-lt"/>
              <a:ea typeface="Calibri" panose="020F0502020204030204" pitchFamily="34" charset="0"/>
              <a:cs typeface="Times New Roman" panose="02020603050405020304" pitchFamily="18" charset="0"/>
            </a:endParaRPr>
          </a:p>
          <a:p>
            <a:pPr marL="324000">
              <a:spcBef>
                <a:spcPts val="0"/>
              </a:spcBef>
            </a:pPr>
            <a:r>
              <a:rPr lang="en-CA" dirty="0">
                <a:effectLst/>
                <a:latin typeface="+mn-lt"/>
                <a:ea typeface="Calibri" panose="020F0502020204030204" pitchFamily="34" charset="0"/>
                <a:cs typeface="Times New Roman" panose="02020603050405020304" pitchFamily="18" charset="0"/>
              </a:rPr>
              <a:t>Y – we found…</a:t>
            </a:r>
          </a:p>
          <a:p>
            <a:pPr marL="324000">
              <a:spcBef>
                <a:spcPts val="0"/>
              </a:spcBef>
            </a:pPr>
            <a:endParaRPr lang="en-CA" dirty="0">
              <a:effectLst/>
              <a:latin typeface="+mn-lt"/>
              <a:ea typeface="Calibri" panose="020F0502020204030204" pitchFamily="34" charset="0"/>
              <a:cs typeface="Times New Roman" panose="02020603050405020304" pitchFamily="18" charset="0"/>
            </a:endParaRPr>
          </a:p>
          <a:p>
            <a:pPr marL="324000">
              <a:spcBef>
                <a:spcPts val="0"/>
              </a:spcBef>
            </a:pPr>
            <a:r>
              <a:rPr lang="en-CA" dirty="0">
                <a:effectLst/>
                <a:latin typeface="+mn-lt"/>
                <a:ea typeface="Calibri" panose="020F0502020204030204" pitchFamily="34" charset="0"/>
                <a:cs typeface="Times New Roman" panose="02020603050405020304" pitchFamily="18" charset="0"/>
              </a:rPr>
              <a:t>Z – we found…</a:t>
            </a:r>
          </a:p>
          <a:p>
            <a:pPr lvl="0"/>
            <a:endParaRPr lang="en-CA" sz="2400" dirty="0"/>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91546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2F7A757F0AA94891AB080F94F58D31" ma:contentTypeVersion="6" ma:contentTypeDescription="Create a new document." ma:contentTypeScope="" ma:versionID="cb6429e3d26c2117168162f35c9a641c">
  <xsd:schema xmlns:xsd="http://www.w3.org/2001/XMLSchema" xmlns:xs="http://www.w3.org/2001/XMLSchema" xmlns:p="http://schemas.microsoft.com/office/2006/metadata/properties" xmlns:ns2="214fe8bc-6379-4529-8343-9124bb458951" targetNamespace="http://schemas.microsoft.com/office/2006/metadata/properties" ma:root="true" ma:fieldsID="2cd7f1bb0da8cb8b646cc8c70277bfe4" ns2:_="">
    <xsd:import namespace="214fe8bc-6379-4529-8343-9124bb45895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4fe8bc-6379-4529-8343-9124bb4589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418F9F-547E-4931-9590-DE03CD741A0C}"/>
</file>

<file path=customXml/itemProps2.xml><?xml version="1.0" encoding="utf-8"?>
<ds:datastoreItem xmlns:ds="http://schemas.openxmlformats.org/officeDocument/2006/customXml" ds:itemID="{E16F9324-F77C-466D-B277-8468CF40E1C9}"/>
</file>

<file path=customXml/itemProps3.xml><?xml version="1.0" encoding="utf-8"?>
<ds:datastoreItem xmlns:ds="http://schemas.openxmlformats.org/officeDocument/2006/customXml" ds:itemID="{BE163C3D-0F7E-46B0-8E1E-AA4434328E43}"/>
</file>

<file path=docProps/app.xml><?xml version="1.0" encoding="utf-8"?>
<Properties xmlns="http://schemas.openxmlformats.org/officeDocument/2006/extended-properties" xmlns:vt="http://schemas.openxmlformats.org/officeDocument/2006/docPropsVTypes">
  <TotalTime>1343</TotalTime>
  <Words>751</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Franklin Gothic Heavy</vt:lpstr>
      <vt:lpstr>Symbol</vt:lpstr>
      <vt:lpstr>Office Theme</vt:lpstr>
      <vt:lpstr>Our Dues, Our Member’s Choices </vt:lpstr>
      <vt:lpstr>Your Executive</vt:lpstr>
      <vt:lpstr>Bill 32 - simplified </vt:lpstr>
      <vt:lpstr>PowerPoint Presentation</vt:lpstr>
      <vt:lpstr>What this means for us </vt:lpstr>
      <vt:lpstr>Reviewing our Local’s spending </vt:lpstr>
      <vt:lpstr>Per Capita to CUPE National </vt:lpstr>
      <vt:lpstr>Affiliation Fees </vt:lpstr>
      <vt:lpstr>Asking the hard questions </vt:lpstr>
      <vt:lpstr>Making the determination </vt:lpstr>
      <vt:lpstr>What if we made a mistake? </vt:lpstr>
      <vt:lpstr>PowerPoint Presentation</vt:lpstr>
      <vt:lpstr>What this means for members </vt:lpstr>
      <vt:lpstr>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Beasley</dc:creator>
  <cp:lastModifiedBy>Sean Hayes</cp:lastModifiedBy>
  <cp:revision>85</cp:revision>
  <dcterms:created xsi:type="dcterms:W3CDTF">2018-11-13T23:53:40Z</dcterms:created>
  <dcterms:modified xsi:type="dcterms:W3CDTF">2022-04-20T19:43:32Z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0x0101007F2F7A757F0AA94891AB080F94F58D31</vt:lpwstr>
  </property>
</Properties>
</file>